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24"/>
  </p:notesMasterIdLst>
  <p:handoutMasterIdLst>
    <p:handoutMasterId r:id="rId25"/>
  </p:handoutMasterIdLst>
  <p:sldIdLst>
    <p:sldId id="394" r:id="rId3"/>
    <p:sldId id="476" r:id="rId4"/>
    <p:sldId id="508" r:id="rId5"/>
    <p:sldId id="535" r:id="rId6"/>
    <p:sldId id="479" r:id="rId7"/>
    <p:sldId id="536" r:id="rId8"/>
    <p:sldId id="580" r:id="rId9"/>
    <p:sldId id="483" r:id="rId10"/>
    <p:sldId id="577" r:id="rId11"/>
    <p:sldId id="578" r:id="rId12"/>
    <p:sldId id="579" r:id="rId13"/>
    <p:sldId id="415" r:id="rId14"/>
    <p:sldId id="480" r:id="rId15"/>
    <p:sldId id="492" r:id="rId16"/>
    <p:sldId id="576" r:id="rId17"/>
    <p:sldId id="494" r:id="rId18"/>
    <p:sldId id="575" r:id="rId19"/>
    <p:sldId id="582" r:id="rId20"/>
    <p:sldId id="581" r:id="rId21"/>
    <p:sldId id="405" r:id="rId22"/>
    <p:sldId id="400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C545B3C-8861-4738-869D-3B7DA15AE876}">
          <p14:sldIdLst>
            <p14:sldId id="394"/>
            <p14:sldId id="476"/>
            <p14:sldId id="508"/>
          </p14:sldIdLst>
        </p14:section>
        <p14:section name="Course Objective" id="{9F9759C1-F095-4CA3-819D-800E38407578}">
          <p14:sldIdLst>
            <p14:sldId id="535"/>
            <p14:sldId id="479"/>
            <p14:sldId id="536"/>
            <p14:sldId id="580"/>
          </p14:sldIdLst>
        </p14:section>
        <p14:section name="Team" id="{D358BE77-7272-44D1-BDCE-F47F1E2C64D7}">
          <p14:sldIdLst>
            <p14:sldId id="483"/>
            <p14:sldId id="577"/>
            <p14:sldId id="578"/>
            <p14:sldId id="579"/>
          </p14:sldIdLst>
        </p14:section>
        <p14:section name="Course Organization" id="{2B4D2ED8-F966-4FF9-BC04-EA7C60E10932}">
          <p14:sldIdLst>
            <p14:sldId id="415"/>
            <p14:sldId id="480"/>
            <p14:sldId id="492"/>
            <p14:sldId id="576"/>
            <p14:sldId id="494"/>
          </p14:sldIdLst>
        </p14:section>
        <p14:section name="Conclusion" id="{E47C5259-9EA6-4EC9-BC48-DB727F9AFB1B}">
          <p14:sldIdLst>
            <p14:sldId id="575"/>
            <p14:sldId id="582"/>
            <p14:sldId id="581"/>
            <p14:sldId id="405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595" autoAdjust="0"/>
  </p:normalViewPr>
  <p:slideViewPr>
    <p:cSldViewPr>
      <p:cViewPr varScale="1">
        <p:scale>
          <a:sx n="88" d="100"/>
          <a:sy n="88" d="100"/>
        </p:scale>
        <p:origin x="49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9/18/2019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17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11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3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95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11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724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31885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88056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916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2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41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5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9/18/2019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29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23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40358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408789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046DE-A9B1-432F-9B4A-FABC06FA6C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88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D6A09-06AD-490A-BFEA-2ED29E8BAB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9/18/2019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7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4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9/18/2019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5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9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5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0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9/18/2019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2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06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62" r:id="rId17"/>
    <p:sldLayoutId id="2147483698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softuni.bg/trainings/2438/csharp-fundamentals-september-2019" TargetMode="External"/><Relationship Id="rId7" Type="http://schemas.openxmlformats.org/officeDocument/2006/relationships/hyperlink" Target="https://www.facebook.com/groups/FundamentalsModuleSeptember2019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https://softuni.bg/forum/categories/44/programming-fundamentals" TargetMode="External"/><Relationship Id="rId9" Type="http://schemas.openxmlformats.org/officeDocument/2006/relationships/hyperlink" Target="https://facebook.com/groups/SoftUniCSharpCommunity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technology-fundamental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motion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63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www.superhosting.bg/?gclid=CjwKCAjw5fzrBRASEiwAD2OSV2HM9vD3KXFwexq_hE27VNo1Gx0yBWBbYg7Ef677GKVaQu7Vn2bX7hoCIkoQAvD_BwE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69.jpe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stemo.bg/en/" TargetMode="External"/><Relationship Id="rId10" Type="http://schemas.openxmlformats.org/officeDocument/2006/relationships/image" Target="../media/image62.png"/><Relationship Id="rId19" Type="http://schemas.openxmlformats.org/officeDocument/2006/relationships/hyperlink" Target="http://smartit.bg/" TargetMode="External"/><Relationship Id="rId4" Type="http://schemas.openxmlformats.org/officeDocument/2006/relationships/image" Target="../media/image59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hyperlink" Target="https://www.is-bg.net/" TargetMode="External"/><Relationship Id="rId7" Type="http://schemas.openxmlformats.org/officeDocument/2006/relationships/hyperlink" Target="http://www.world-of-myths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73.gif"/><Relationship Id="rId4" Type="http://schemas.openxmlformats.org/officeDocument/2006/relationships/image" Target="../media/image71.jpeg"/><Relationship Id="rId9" Type="http://schemas.openxmlformats.org/officeDocument/2006/relationships/hyperlink" Target="https://www.lukanet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ebitsoftware.net/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Fundamentals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0972" y="4938804"/>
            <a:ext cx="2950749" cy="382788"/>
          </a:xfrm>
        </p:spPr>
        <p:txBody>
          <a:bodyPr/>
          <a:lstStyle/>
          <a:p>
            <a:r>
              <a:rPr lang="en-US" sz="2000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800" dirty="0"/>
              <a:t>Technical Trainers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AD21C1-E34F-4A20-A9BA-2920F583B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988" y="1884233"/>
            <a:ext cx="4286848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Technical Trainer @ </a:t>
            </a:r>
            <a:r>
              <a:rPr lang="en-US" dirty="0" err="1" smtClean="0"/>
              <a:t>SoftUni</a:t>
            </a:r>
            <a:endParaRPr lang="en-US" dirty="0" smtClean="0"/>
          </a:p>
          <a:p>
            <a:r>
              <a:rPr lang="en-US" dirty="0" smtClean="0"/>
              <a:t>Graduated the C# Track</a:t>
            </a:r>
          </a:p>
          <a:p>
            <a:r>
              <a:rPr lang="en-US" dirty="0" smtClean="0"/>
              <a:t>Team Lead @ </a:t>
            </a:r>
            <a:r>
              <a:rPr lang="en-US" dirty="0" err="1" smtClean="0"/>
              <a:t>SoftUni</a:t>
            </a:r>
            <a:endParaRPr lang="en-US" dirty="0" smtClean="0"/>
          </a:p>
          <a:p>
            <a:r>
              <a:rPr lang="en-US" dirty="0" smtClean="0"/>
              <a:t>Involved in "Projects </a:t>
            </a:r>
            <a:r>
              <a:rPr lang="en-US" dirty="0" err="1" smtClean="0"/>
              <a:t>SoftUni</a:t>
            </a:r>
            <a:r>
              <a:rPr lang="en-US" dirty="0" smtClean="0"/>
              <a:t>" – </a:t>
            </a:r>
            <a:br>
              <a:rPr lang="en-US" dirty="0" smtClean="0"/>
            </a:br>
            <a:r>
              <a:rPr lang="en-US" dirty="0" smtClean="0"/>
              <a:t>ASP.NET Core Web Project</a:t>
            </a:r>
          </a:p>
          <a:p>
            <a:r>
              <a:rPr lang="en-US" dirty="0" smtClean="0"/>
              <a:t>Experience with C#, Java and PHP</a:t>
            </a:r>
          </a:p>
          <a:p>
            <a:r>
              <a:rPr lang="en-US" dirty="0" smtClean="0"/>
              <a:t>Deep interests in automation of</a:t>
            </a:r>
            <a:br>
              <a:rPr lang="en-US" dirty="0" smtClean="0"/>
            </a:br>
            <a:r>
              <a:rPr lang="en-US" dirty="0" smtClean="0"/>
              <a:t>processes </a:t>
            </a: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Slavi</a:t>
            </a:r>
            <a:r>
              <a:rPr lang="en-US" dirty="0" smtClean="0"/>
              <a:t> </a:t>
            </a:r>
            <a:r>
              <a:rPr lang="en-US" dirty="0" err="1" smtClean="0"/>
              <a:t>Kapsalov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80B03-38AD-4BA1-8573-204DE10FD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393" y="1884967"/>
            <a:ext cx="3655065" cy="3657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0533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noProof="1" smtClean="0"/>
              <a:t>Internship Program Manager</a:t>
            </a:r>
            <a:endParaRPr lang="en-GB" noProof="1" smtClean="0"/>
          </a:p>
          <a:p>
            <a:r>
              <a:rPr lang="en-GB" noProof="1" smtClean="0"/>
              <a:t>Technical </a:t>
            </a:r>
            <a:r>
              <a:rPr lang="en-GB" noProof="1"/>
              <a:t>Trainer @ </a:t>
            </a:r>
            <a:r>
              <a:rPr lang="en-GB" noProof="1" smtClean="0"/>
              <a:t>SoftUni</a:t>
            </a:r>
          </a:p>
          <a:p>
            <a:r>
              <a:rPr lang="en-GB" noProof="1" smtClean="0"/>
              <a:t>Graduated the C# Track</a:t>
            </a:r>
            <a:endParaRPr lang="en-GB" noProof="1"/>
          </a:p>
          <a:p>
            <a:r>
              <a:rPr lang="en-US" dirty="0" smtClean="0"/>
              <a:t>Interested in web development </a:t>
            </a:r>
            <a:br>
              <a:rPr lang="en-US" dirty="0" smtClean="0"/>
            </a:br>
            <a:r>
              <a:rPr lang="en-US" dirty="0" smtClean="0"/>
              <a:t>with ASP.NET Core</a:t>
            </a:r>
          </a:p>
          <a:p>
            <a:r>
              <a:rPr lang="en-US" dirty="0" smtClean="0"/>
              <a:t>Interests in Cyber Security</a:t>
            </a:r>
            <a:endParaRPr lang="bg-BG" dirty="0" smtClean="0"/>
          </a:p>
          <a:p>
            <a:r>
              <a:rPr lang="en-US" dirty="0" smtClean="0"/>
              <a:t>Contacts:</a:t>
            </a:r>
          </a:p>
          <a:p>
            <a:pPr lvl="1"/>
            <a:r>
              <a:rPr lang="en-US" dirty="0" smtClean="0"/>
              <a:t>m.petrova@softuni.bg</a:t>
            </a: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Mariela </a:t>
            </a:r>
            <a:r>
              <a:rPr lang="en-US" noProof="1" smtClean="0"/>
              <a:t>Petrova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5" y="1828800"/>
            <a:ext cx="4687445" cy="312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1792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Course Organization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406862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Fundamentals Module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95314" y="2249541"/>
            <a:ext cx="113378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37651" y="199056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81498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616350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79412" y="1494769"/>
            <a:ext cx="1597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1</a:t>
            </a:r>
            <a:r>
              <a:rPr lang="bg-BG" sz="2000" b="1" dirty="0" smtClean="0"/>
              <a:t>6</a:t>
            </a:r>
            <a:r>
              <a:rPr lang="en-US" sz="2000" b="1" dirty="0" smtClean="0"/>
              <a:t>-Sept-201</a:t>
            </a:r>
            <a:r>
              <a:rPr lang="bg-BG" sz="2000" b="1" dirty="0"/>
              <a:t>9</a:t>
            </a:r>
            <a:endParaRPr lang="en-US" sz="20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10209212" y="1534099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13-Dec-201</a:t>
            </a:r>
            <a:r>
              <a:rPr lang="bg-BG" sz="2000" b="1" dirty="0"/>
              <a:t>9</a:t>
            </a:r>
            <a:endParaRPr lang="en-US" sz="2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457939-1894-404F-8183-80FA38B6E6DF}"/>
              </a:ext>
            </a:extLst>
          </p:cNvPr>
          <p:cNvSpPr/>
          <p:nvPr/>
        </p:nvSpPr>
        <p:spPr bwMode="auto">
          <a:xfrm>
            <a:off x="760420" y="2876044"/>
            <a:ext cx="5714986" cy="3049618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 Fundamentals</a:t>
            </a:r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12 weeks * 3 times / week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 credits</a:t>
            </a: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Start: 16-Sept-201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 Exam: 2-Nov-2019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Theoretical Exam: 6-Dec-2019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7-Dec-2019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58DD2F-E922-4AEE-8C00-EF533916B367}"/>
              </a:ext>
            </a:extLst>
          </p:cNvPr>
          <p:cNvSpPr/>
          <p:nvPr/>
        </p:nvSpPr>
        <p:spPr bwMode="auto">
          <a:xfrm>
            <a:off x="7161212" y="2876044"/>
            <a:ext cx="4267200" cy="3049618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Re-Take Exams</a:t>
            </a: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 Exam</a:t>
            </a:r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Retake: 10-Dec-2019</a:t>
            </a:r>
          </a:p>
          <a:p>
            <a:pPr algn="ctr"/>
            <a:r>
              <a:rPr lang="bg-BG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heoretical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Exam: 12-Dec-2019</a:t>
            </a:r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 Retake : 13-Dec-2019</a:t>
            </a:r>
            <a:endParaRPr lang="bg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AF716D-B52E-49E2-89FD-4BD24DC95A8C}"/>
              </a:ext>
            </a:extLst>
          </p:cNvPr>
          <p:cNvSpPr txBox="1"/>
          <p:nvPr/>
        </p:nvSpPr>
        <p:spPr>
          <a:xfrm>
            <a:off x="5484812" y="1499788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7-Dec-201</a:t>
            </a:r>
            <a:r>
              <a:rPr lang="bg-BG" sz="2000" b="1" dirty="0"/>
              <a:t>9</a:t>
            </a:r>
            <a:endParaRPr lang="en-US" sz="2000" b="1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351212" y="1990562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AF716D-B52E-49E2-89FD-4BD24DC95A8C}"/>
              </a:ext>
            </a:extLst>
          </p:cNvPr>
          <p:cNvSpPr txBox="1"/>
          <p:nvPr/>
        </p:nvSpPr>
        <p:spPr>
          <a:xfrm>
            <a:off x="2656150" y="1494769"/>
            <a:ext cx="1418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2-Nov-201</a:t>
            </a:r>
            <a:r>
              <a:rPr lang="bg-BG" sz="2000" b="1" dirty="0"/>
              <a:t>9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0534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Your homework is mainly work in class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r>
              <a:rPr lang="en-US" dirty="0"/>
              <a:t>How to submit your homework?</a:t>
            </a:r>
          </a:p>
          <a:p>
            <a:pPr lvl="1"/>
            <a:r>
              <a:rPr lang="en-US" dirty="0"/>
              <a:t>Submitted in the judge system</a:t>
            </a:r>
          </a:p>
          <a:p>
            <a:r>
              <a:rPr lang="en-US" dirty="0"/>
              <a:t>Do your homework when it's due</a:t>
            </a:r>
          </a:p>
          <a:p>
            <a:pPr lvl="1"/>
            <a:r>
              <a:rPr lang="en-US" dirty="0"/>
              <a:t>Assignments pile up quickly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251CBD-913C-42B3-BA69-E7E7F60C9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77" y="2792421"/>
            <a:ext cx="392567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95017" y="96540"/>
            <a:ext cx="8397308" cy="882424"/>
          </a:xfrm>
        </p:spPr>
        <p:txBody>
          <a:bodyPr/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228" y="2814645"/>
            <a:ext cx="4301319" cy="4301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44EA58-F81F-4EDD-B2CA-0100C8A434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492878">
            <a:off x="3327210" y="570739"/>
            <a:ext cx="3079425" cy="4555468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6546597" y="4695492"/>
            <a:ext cx="1814579" cy="584790"/>
          </a:xfrm>
          <a:prstGeom prst="rect">
            <a:avLst/>
          </a:prstGeom>
        </p:spPr>
        <p:txBody>
          <a:bodyPr vert="horz" lIns="107944" tIns="35982" rIns="107944" bIns="35982" rtlCol="0">
            <a:normAutofit fontScale="85000" lnSpcReduction="10000"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en-US" sz="3198" b="1" dirty="0">
                <a:solidFill>
                  <a:schemeClr val="bg2"/>
                </a:solidFill>
              </a:rPr>
              <a:t>Evaluation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54A0E6-71CD-4ADC-B795-CD347080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984">
            <a:off x="8687154" y="3211521"/>
            <a:ext cx="2435485" cy="2854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132DAB-F7B3-4831-88E5-6756F9C5FBCF}"/>
              </a:ext>
            </a:extLst>
          </p:cNvPr>
          <p:cNvSpPr txBox="1"/>
          <p:nvPr/>
        </p:nvSpPr>
        <p:spPr>
          <a:xfrm>
            <a:off x="9549111" y="3891230"/>
            <a:ext cx="1407331" cy="1059321"/>
          </a:xfrm>
          <a:prstGeom prst="rect">
            <a:avLst/>
          </a:prstGeom>
        </p:spPr>
        <p:txBody>
          <a:bodyPr vert="horz" lIns="107944" tIns="35982" rIns="107944" bIns="35982" rtlCol="0">
            <a:no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en-US" sz="2398" b="1" dirty="0"/>
              <a:t>Presence in class</a:t>
            </a:r>
            <a:r>
              <a:rPr lang="bg-BG" sz="2398" b="1" dirty="0"/>
              <a:t> </a:t>
            </a:r>
            <a:br>
              <a:rPr lang="bg-BG" sz="2398" b="1" dirty="0"/>
            </a:br>
            <a:r>
              <a:rPr lang="en-US" sz="2398" b="1" dirty="0"/>
              <a:t>5</a:t>
            </a:r>
            <a:r>
              <a:rPr lang="bg-BG" sz="2398" b="1" dirty="0"/>
              <a:t>%</a:t>
            </a:r>
            <a:endParaRPr lang="en-US" sz="2398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44EA58-F81F-4EDD-B2CA-0100C8A434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610976">
            <a:off x="7020111" y="657783"/>
            <a:ext cx="2400297" cy="3532388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3190342" y="1858377"/>
            <a:ext cx="2409175" cy="1248775"/>
          </a:xfrm>
          <a:prstGeom prst="rect">
            <a:avLst/>
          </a:prstGeom>
        </p:spPr>
        <p:txBody>
          <a:bodyPr vert="horz" lIns="107944" tIns="35982" rIns="107944" bIns="35982" rtlCol="0">
            <a:no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en-US" sz="2799" b="1" dirty="0"/>
              <a:t>Practical Exam</a:t>
            </a:r>
            <a:r>
              <a:rPr lang="bg-BG" sz="2799" b="1" dirty="0"/>
              <a:t> </a:t>
            </a:r>
            <a:r>
              <a:rPr lang="en-US" sz="2799" b="1" dirty="0"/>
              <a:t>(Final + Mid)</a:t>
            </a:r>
            <a:r>
              <a:rPr lang="bg-BG" sz="2799" b="1" dirty="0"/>
              <a:t/>
            </a:r>
            <a:br>
              <a:rPr lang="bg-BG" sz="2799" b="1" dirty="0"/>
            </a:br>
            <a:r>
              <a:rPr lang="en-US" sz="2799" b="1" dirty="0"/>
              <a:t>90</a:t>
            </a:r>
            <a:r>
              <a:rPr lang="bg-BG" sz="2799" b="1" dirty="0"/>
              <a:t>%</a:t>
            </a:r>
            <a:endParaRPr lang="en-US" sz="2799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7690473" y="1670209"/>
            <a:ext cx="1914074" cy="1106591"/>
          </a:xfrm>
          <a:prstGeom prst="rect">
            <a:avLst/>
          </a:prstGeom>
        </p:spPr>
        <p:txBody>
          <a:bodyPr vert="horz" lIns="107944" tIns="35982" rIns="107944" bIns="35982" rtlCol="0">
            <a:no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en-US" sz="2799" b="1" dirty="0"/>
              <a:t>Theoretical Exam 5</a:t>
            </a:r>
            <a:r>
              <a:rPr lang="bg-BG" sz="2799" b="1" dirty="0"/>
              <a:t>%</a:t>
            </a:r>
            <a:endParaRPr lang="en-US" sz="2799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44EA58-F81F-4EDD-B2CA-0100C8A434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027771">
            <a:off x="3341960" y="3558707"/>
            <a:ext cx="2400297" cy="3532388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3119920" y="4957658"/>
            <a:ext cx="1882960" cy="1019187"/>
          </a:xfrm>
          <a:prstGeom prst="rect">
            <a:avLst/>
          </a:prstGeom>
        </p:spPr>
        <p:txBody>
          <a:bodyPr vert="horz" lIns="107944" tIns="35982" rIns="107944" bIns="35982" rtlCol="0">
            <a:no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en-US" sz="2799" b="1" dirty="0"/>
              <a:t>Homework</a:t>
            </a:r>
            <a:br>
              <a:rPr lang="en-US" sz="2799" b="1" dirty="0"/>
            </a:br>
            <a:r>
              <a:rPr lang="en-US" sz="2799" b="1" dirty="0"/>
              <a:t>5 %</a:t>
            </a:r>
          </a:p>
        </p:txBody>
      </p:sp>
    </p:spTree>
    <p:extLst>
      <p:ext uri="{BB962C8B-B14F-4D97-AF65-F5344CB8AC3E}">
        <p14:creationId xmlns:p14="http://schemas.microsoft.com/office/powerpoint/2010/main" val="114948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Official web site:</a:t>
            </a:r>
          </a:p>
          <a:p>
            <a:endParaRPr lang="en-US" dirty="0"/>
          </a:p>
          <a:p>
            <a:r>
              <a:rPr lang="en-US" dirty="0"/>
              <a:t>Official discussion forum:</a:t>
            </a:r>
          </a:p>
          <a:p>
            <a:endParaRPr lang="en-US" dirty="0"/>
          </a:p>
          <a:p>
            <a:r>
              <a:rPr lang="en-US" dirty="0"/>
              <a:t>Official Facebook group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Community Facebook Group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60411" y="1720289"/>
            <a:ext cx="9104956" cy="604353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noProof="1" smtClean="0">
                <a:solidFill>
                  <a:schemeClr val="bg1"/>
                </a:solidFill>
                <a:latin typeface="Consolas" pitchFamily="49" charset="0"/>
                <a:hlinkClick r:id="rId3"/>
              </a:rPr>
              <a:t>softuni.bg/trainings/2438/csharp-fundamentals</a:t>
            </a:r>
            <a:endParaRPr lang="en-US" sz="2399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4918" y="3118452"/>
            <a:ext cx="9100449" cy="604353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noProof="1" smtClean="0">
                <a:solidFill>
                  <a:schemeClr val="bg1"/>
                </a:solidFill>
                <a:latin typeface="Consolas" pitchFamily="49" charset="0"/>
                <a:hlinkClick r:id="rId4"/>
              </a:rPr>
              <a:t>softuni.bg/forum/categories/44</a:t>
            </a:r>
            <a:endParaRPr lang="en-US" sz="2399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5765" y="3136740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8910" y="1344527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1" y="4499099"/>
            <a:ext cx="9104957" cy="604353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dirty="0" smtClean="0">
                <a:solidFill>
                  <a:schemeClr val="bg1"/>
                </a:solidFill>
                <a:latin typeface="Consolas" pitchFamily="49" charset="0"/>
                <a:hlinkClick r:id="rId7"/>
              </a:rPr>
              <a:t>facebook.com/groups/FundamentalsModuleSeptember2019/</a:t>
            </a:r>
            <a:endParaRPr lang="en-US" sz="2399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368" y="498455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6"/>
          <p:cNvSpPr/>
          <p:nvPr/>
        </p:nvSpPr>
        <p:spPr>
          <a:xfrm>
            <a:off x="760412" y="5998685"/>
            <a:ext cx="9104956" cy="604353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dirty="0" smtClean="0">
                <a:solidFill>
                  <a:schemeClr val="bg1"/>
                </a:solidFill>
                <a:latin typeface="Consolas" pitchFamily="49" charset="0"/>
                <a:hlinkClick r:id="rId9"/>
              </a:rPr>
              <a:t>facebook.com/groups/</a:t>
            </a:r>
            <a:r>
              <a:rPr lang="en-US" sz="2399" b="1" dirty="0" err="1" smtClean="0">
                <a:solidFill>
                  <a:schemeClr val="bg1"/>
                </a:solidFill>
                <a:latin typeface="Consolas" pitchFamily="49" charset="0"/>
                <a:hlinkClick r:id="rId9"/>
              </a:rPr>
              <a:t>SoftUniCSharpCommunity</a:t>
            </a:r>
            <a:r>
              <a:rPr lang="en-US" sz="2399" b="1" dirty="0" smtClean="0">
                <a:solidFill>
                  <a:schemeClr val="bg1"/>
                </a:solidFill>
                <a:latin typeface="Consolas" pitchFamily="49" charset="0"/>
                <a:hlinkClick r:id="rId9"/>
              </a:rPr>
              <a:t>/</a:t>
            </a:r>
            <a:endParaRPr lang="en-US" sz="4800" b="1" noProof="1">
              <a:solidFill>
                <a:srgbClr val="FF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https://softuni.bg/courses/technology-fundamentals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58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526" y="4535261"/>
            <a:ext cx="566588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418" y="4535261"/>
            <a:ext cx="396008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586" y="2475274"/>
            <a:ext cx="579082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419" y="2475274"/>
            <a:ext cx="3856369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3505" y="1445280"/>
            <a:ext cx="2446901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418" y="1445280"/>
            <a:ext cx="418361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617" y="1445280"/>
            <a:ext cx="271230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35679" y="3505268"/>
            <a:ext cx="2518346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419" y="3505268"/>
            <a:ext cx="4539290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2216" y="3505268"/>
            <a:ext cx="174819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3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111419" y="5565254"/>
            <a:ext cx="2872298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8" name="Picture 17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83385" y="5654316"/>
            <a:ext cx="6472875" cy="77409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2283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0684" y="1710772"/>
            <a:ext cx="8227457" cy="4150197"/>
            <a:chOff x="1492446" y="2067924"/>
            <a:chExt cx="6811766" cy="3436077"/>
          </a:xfrm>
        </p:grpSpPr>
        <p:pic>
          <p:nvPicPr>
            <p:cNvPr id="2" name="Picture 1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9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52480" y="1371605"/>
            <a:ext cx="8180332" cy="4795935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Training and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Organization</a:t>
            </a:r>
          </a:p>
          <a:p>
            <a:pPr marL="932996" lvl="1" indent="-457200">
              <a:lnSpc>
                <a:spcPts val="4000"/>
              </a:lnSpc>
            </a:pPr>
            <a:r>
              <a:rPr lang="en-US" dirty="0"/>
              <a:t>Course Infrastructure</a:t>
            </a:r>
          </a:p>
          <a:p>
            <a:pPr marL="932996" lvl="1" indent="-457200">
              <a:lnSpc>
                <a:spcPts val="4000"/>
              </a:lnSpc>
            </a:pPr>
            <a:r>
              <a:rPr lang="en-US" dirty="0"/>
              <a:t>Evaluation Criteria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</a:t>
            </a:r>
            <a:r>
              <a:rPr lang="en-GB" sz="11500" b="1" dirty="0"/>
              <a:t>-</a:t>
            </a:r>
            <a:r>
              <a:rPr lang="en-US" sz="11500" b="1" dirty="0" err="1"/>
              <a:t>csharp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73C89-5D68-46FD-805E-4691B9E9B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Course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28CC0-ED90-46D1-AE74-8EF199E28D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8D315A-6C16-4DEB-B5E3-DB0BB09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990600"/>
            <a:ext cx="5318632" cy="307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Working with linear data structures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Arrays and Lists</a:t>
            </a:r>
          </a:p>
          <a:p>
            <a:pPr>
              <a:buClr>
                <a:schemeClr val="tx1"/>
              </a:buClr>
            </a:pPr>
            <a:r>
              <a:rPr lang="en-US" dirty="0"/>
              <a:t>Defining simple classes</a:t>
            </a:r>
          </a:p>
          <a:p>
            <a:pPr>
              <a:buClr>
                <a:schemeClr val="tx1"/>
              </a:buClr>
            </a:pPr>
            <a:r>
              <a:rPr lang="en-US" dirty="0"/>
              <a:t>Processing and manipulating strings</a:t>
            </a:r>
            <a:endParaRPr lang="en-US" dirty="0">
              <a:solidFill>
                <a:srgbClr val="FF0000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Regular expressions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dirty="0"/>
              <a:t>Building </a:t>
            </a:r>
            <a:r>
              <a:rPr lang="bg-BG" dirty="0" smtClean="0"/>
              <a:t>а </a:t>
            </a:r>
            <a:r>
              <a:rPr lang="en-US" dirty="0" smtClean="0"/>
              <a:t>simple </a:t>
            </a:r>
            <a:r>
              <a:rPr lang="en-US" dirty="0"/>
              <a:t>web project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</a:t>
            </a:r>
            <a:r>
              <a:rPr lang="en-US" dirty="0"/>
              <a:t>Fundamentals Objectives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2AC9B3-CD5E-485F-AC84-B066819DD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Mid Exam</a:t>
            </a:r>
          </a:p>
          <a:p>
            <a:pPr lvl="1"/>
            <a:r>
              <a:rPr lang="en-GB" dirty="0"/>
              <a:t>3 practical problems</a:t>
            </a:r>
            <a:r>
              <a:rPr lang="bg-BG" dirty="0"/>
              <a:t> </a:t>
            </a:r>
            <a:r>
              <a:rPr lang="en-GB" dirty="0"/>
              <a:t>for 4 hours</a:t>
            </a:r>
          </a:p>
          <a:p>
            <a:pPr lvl="2"/>
            <a:r>
              <a:rPr lang="en-GB" dirty="0"/>
              <a:t>Conditional Statements and Loops</a:t>
            </a:r>
          </a:p>
          <a:p>
            <a:pPr lvl="2"/>
            <a:r>
              <a:rPr lang="en-GB" dirty="0"/>
              <a:t>Arrays</a:t>
            </a:r>
          </a:p>
          <a:p>
            <a:pPr lvl="2"/>
            <a:r>
              <a:rPr lang="en-GB" dirty="0"/>
              <a:t>Lists</a:t>
            </a:r>
          </a:p>
          <a:p>
            <a:r>
              <a:rPr lang="en-GB" dirty="0"/>
              <a:t>Final Exam</a:t>
            </a:r>
          </a:p>
          <a:p>
            <a:pPr lvl="1"/>
            <a:r>
              <a:rPr lang="en-GB" dirty="0"/>
              <a:t>3 practical problems</a:t>
            </a:r>
            <a:r>
              <a:rPr lang="bg-BG" dirty="0"/>
              <a:t> </a:t>
            </a:r>
            <a:r>
              <a:rPr lang="en-US" dirty="0"/>
              <a:t>for 4 hours</a:t>
            </a:r>
          </a:p>
          <a:p>
            <a:pPr lvl="2"/>
            <a:r>
              <a:rPr lang="en-GB" dirty="0"/>
              <a:t>Associative Arrays</a:t>
            </a:r>
            <a:endParaRPr lang="en-GB" dirty="0">
              <a:solidFill>
                <a:srgbClr val="FF0000"/>
              </a:solidFill>
            </a:endParaRPr>
          </a:p>
          <a:p>
            <a:pPr lvl="2"/>
            <a:r>
              <a:rPr lang="en-GB" dirty="0"/>
              <a:t>Strings and Text Processing</a:t>
            </a:r>
          </a:p>
          <a:p>
            <a:pPr lvl="2"/>
            <a:r>
              <a:rPr lang="en-US" dirty="0"/>
              <a:t>Regular Expressions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710A67-8258-40BF-92EB-5591C8FB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Programming Exam</a:t>
            </a:r>
          </a:p>
        </p:txBody>
      </p:sp>
    </p:spTree>
    <p:extLst>
      <p:ext uri="{BB962C8B-B14F-4D97-AF65-F5344CB8AC3E}">
        <p14:creationId xmlns:p14="http://schemas.microsoft.com/office/powerpoint/2010/main" val="312534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2AC9B3-CD5E-485F-AC84-B066819DD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You will have 30 minutes once you enter</a:t>
            </a:r>
            <a:endParaRPr lang="en-GB" dirty="0"/>
          </a:p>
          <a:p>
            <a:pPr lvl="1"/>
            <a:r>
              <a:rPr lang="en-US" dirty="0"/>
              <a:t>Multiple choice with 1 or more correct </a:t>
            </a:r>
            <a:r>
              <a:rPr lang="en-US" dirty="0" smtClean="0"/>
              <a:t>answers</a:t>
            </a:r>
          </a:p>
          <a:p>
            <a:pPr lvl="1"/>
            <a:r>
              <a:rPr lang="en-US" dirty="0" smtClean="0"/>
              <a:t>English</a:t>
            </a:r>
          </a:p>
          <a:p>
            <a:r>
              <a:rPr lang="en-GB" dirty="0" smtClean="0"/>
              <a:t>Automated </a:t>
            </a:r>
            <a:r>
              <a:rPr lang="en-GB" smtClean="0"/>
              <a:t>quiz system</a:t>
            </a:r>
            <a:endParaRPr lang="en-GB" dirty="0" smtClean="0"/>
          </a:p>
          <a:p>
            <a:r>
              <a:rPr lang="en-GB" dirty="0" smtClean="0"/>
              <a:t>Available online the day before the practical exam</a:t>
            </a:r>
          </a:p>
          <a:p>
            <a:pPr lvl="1"/>
            <a:r>
              <a:rPr lang="en-GB" dirty="0" smtClean="0"/>
              <a:t>You can submit your answers just one time</a:t>
            </a:r>
            <a:endParaRPr lang="en-GB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710A67-8258-40BF-92EB-5591C8FB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Theoretical Exam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0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1903A1-16BE-4FFA-B0C9-759872B7B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D8692-CA7F-467D-B3BA-6F205A487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2" y="1066800"/>
            <a:ext cx="1822172" cy="31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3.ytimg.com/vi/HZzUfL866zY/maxresdefault.jpg">
            <a:extLst>
              <a:ext uri="{FF2B5EF4-FFF2-40B4-BE49-F238E27FC236}">
                <a16:creationId xmlns:a16="http://schemas.microsoft.com/office/drawing/2014/main" id="{0560E3A5-A111-4ED3-99C3-ECFDA0E98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34009" y="1606967"/>
            <a:ext cx="3646163" cy="3646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660" y="1196706"/>
            <a:ext cx="11535710" cy="519971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Chief SharePoint Architect, </a:t>
            </a:r>
            <a:br>
              <a:rPr lang="en-GB" dirty="0"/>
            </a:br>
            <a:r>
              <a:rPr lang="en-GB" dirty="0"/>
              <a:t>Owner </a:t>
            </a:r>
            <a:r>
              <a:rPr lang="bg-BG" dirty="0"/>
              <a:t>@</a:t>
            </a:r>
            <a:r>
              <a:rPr lang="en-GB" dirty="0"/>
              <a:t> </a:t>
            </a:r>
            <a:r>
              <a:rPr lang="en-GB" dirty="0" err="1"/>
              <a:t>OneBit</a:t>
            </a:r>
            <a:r>
              <a:rPr lang="en-GB" dirty="0"/>
              <a:t> Software</a:t>
            </a:r>
            <a:endParaRPr lang="en-GB" noProof="1"/>
          </a:p>
          <a:p>
            <a:r>
              <a:rPr lang="en-GB" noProof="1"/>
              <a:t>Achieved two of highest degrees of</a:t>
            </a:r>
            <a:br>
              <a:rPr lang="en-GB" noProof="1"/>
            </a:br>
            <a:r>
              <a:rPr lang="en-GB" noProof="1"/>
              <a:t>technologie certification</a:t>
            </a:r>
          </a:p>
          <a:p>
            <a:pPr lvl="1"/>
            <a:r>
              <a:rPr lang="en-GB" noProof="1"/>
              <a:t>Microsoft Certified Master</a:t>
            </a:r>
          </a:p>
          <a:p>
            <a:pPr lvl="1"/>
            <a:r>
              <a:rPr lang="en-GB" noProof="1"/>
              <a:t>Microsoft Certified Solution Master</a:t>
            </a:r>
          </a:p>
          <a:p>
            <a:r>
              <a:rPr lang="en-GB" dirty="0"/>
              <a:t>External consultant at </a:t>
            </a:r>
            <a:br>
              <a:rPr lang="en-GB" dirty="0"/>
            </a:br>
            <a:r>
              <a:rPr lang="en-GB" dirty="0"/>
              <a:t>"Office 365 Developer Patterns &amp; </a:t>
            </a:r>
            <a:br>
              <a:rPr lang="en-GB" dirty="0"/>
            </a:br>
            <a:r>
              <a:rPr lang="en-GB" dirty="0"/>
              <a:t>Practices Core Team" at Microsoft Redmond</a:t>
            </a:r>
            <a:endParaRPr lang="en-US" noProof="1"/>
          </a:p>
          <a:p>
            <a:endParaRPr lang="en-US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Radi</a:t>
            </a:r>
            <a:r>
              <a:rPr lang="en-GB" dirty="0"/>
              <a:t> </a:t>
            </a:r>
            <a:r>
              <a:rPr lang="en-GB" dirty="0" err="1" smtClean="0"/>
              <a:t>Atana</a:t>
            </a:r>
            <a:r>
              <a:rPr lang="en-US" dirty="0" smtClean="0"/>
              <a:t>s</a:t>
            </a:r>
            <a:r>
              <a:rPr lang="en-GB" dirty="0" err="1" smtClean="0"/>
              <a:t>sov</a:t>
            </a:r>
            <a:endParaRPr lang="bg-BG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CB4F8CE0-6670-470B-9CFE-2B9B24EBAF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9943950" y="4737784"/>
            <a:ext cx="1962267" cy="1439250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0532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</Template>
  <TotalTime>0</TotalTime>
  <Words>515</Words>
  <Application>Microsoft Office PowerPoint</Application>
  <PresentationFormat>Custom</PresentationFormat>
  <Paragraphs>154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C# Fundamentals</vt:lpstr>
      <vt:lpstr>Table of Contents</vt:lpstr>
      <vt:lpstr>Have a Question?</vt:lpstr>
      <vt:lpstr>PowerPoint Presentation</vt:lpstr>
      <vt:lpstr>C# Fundamentals Objectives</vt:lpstr>
      <vt:lpstr>Practical Programming Exam</vt:lpstr>
      <vt:lpstr>Theoretical Exam</vt:lpstr>
      <vt:lpstr>PowerPoint Presentation</vt:lpstr>
      <vt:lpstr>Radi Atanassov</vt:lpstr>
      <vt:lpstr>Slavi Kapsalov</vt:lpstr>
      <vt:lpstr>Mariela Petrova</vt:lpstr>
      <vt:lpstr>PowerPoint Presentation</vt:lpstr>
      <vt:lpstr>C# Fundamentals Module</vt:lpstr>
      <vt:lpstr>Homework Assignments &amp; Exercises</vt:lpstr>
      <vt:lpstr>Scoring System for the Course</vt:lpstr>
      <vt:lpstr>Course Web Site, Forum and FB Group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Fundamentals - Course Introduction</dc:title>
  <dc:subject>C# Fundamentals – Practical Training Course @ SoftUni</dc:subject>
  <dc:creator/>
  <cp:keywords>C# Fundamentals, tech, fundamentals, technologySoftware University, SoftUni, programming, coding, software development, education, training, course</cp:keywords>
  <dc:description>C# Fundamentals Course @ SoftUni – https://softuni.bg/modules/70/fundamentals-module</dc:description>
  <cp:lastModifiedBy/>
  <cp:revision>1</cp:revision>
  <dcterms:created xsi:type="dcterms:W3CDTF">2014-01-02T17:00:34Z</dcterms:created>
  <dcterms:modified xsi:type="dcterms:W3CDTF">2019-09-18T14:01:51Z</dcterms:modified>
  <cp:category>programming, education, software engineering,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